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3" r:id="rId4"/>
    <p:sldId id="260" r:id="rId5"/>
    <p:sldId id="264" r:id="rId6"/>
    <p:sldId id="265" r:id="rId7"/>
    <p:sldId id="267" r:id="rId8"/>
    <p:sldId id="266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7076"/>
    <a:srgbClr val="70B766"/>
    <a:srgbClr val="CA6727"/>
    <a:srgbClr val="0087B1"/>
    <a:srgbClr val="89194E"/>
    <a:srgbClr val="61C5BD"/>
    <a:srgbClr val="A02A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65" d="100"/>
          <a:sy n="165" d="100"/>
        </p:scale>
        <p:origin x="-8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 userDrawn="1"/>
        </p:nvSpPr>
        <p:spPr>
          <a:xfrm>
            <a:off x="395288" y="2636838"/>
            <a:ext cx="8353425" cy="71437"/>
          </a:xfrm>
          <a:prstGeom prst="rect">
            <a:avLst/>
          </a:prstGeom>
          <a:solidFill>
            <a:srgbClr val="5E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7"/>
          <p:cNvSpPr/>
          <p:nvPr userDrawn="1"/>
        </p:nvSpPr>
        <p:spPr>
          <a:xfrm>
            <a:off x="393700" y="4365625"/>
            <a:ext cx="8353425" cy="71438"/>
          </a:xfrm>
          <a:prstGeom prst="rect">
            <a:avLst/>
          </a:prstGeom>
          <a:solidFill>
            <a:srgbClr val="5E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780928"/>
            <a:ext cx="7772400" cy="1470025"/>
          </a:xfrm>
        </p:spPr>
        <p:txBody>
          <a:bodyPr/>
          <a:lstStyle>
            <a:lvl1pPr algn="l">
              <a:defRPr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36296" y="2780928"/>
            <a:ext cx="1112168" cy="694928"/>
          </a:xfrm>
        </p:spPr>
        <p:txBody>
          <a:bodyPr/>
          <a:lstStyle>
            <a:lvl1pPr marL="0" indent="0" algn="r">
              <a:buNone/>
              <a:defRPr b="1">
                <a:solidFill>
                  <a:srgbClr val="5E707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3B25C-CAC7-4C77-BADF-9FB70E933628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2CA8B-1D34-47C3-A1E8-46CA34EA35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боч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9"/>
            <a:ext cx="8229600" cy="648072"/>
          </a:xfrm>
        </p:spPr>
        <p:txBody>
          <a:bodyPr/>
          <a:lstStyle>
            <a:lvl1pPr marL="0" indent="0">
              <a:buNone/>
              <a:defRPr b="1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>
                <a:solidFill>
                  <a:srgbClr val="5E7076"/>
                </a:solidFill>
              </a:defRPr>
            </a:lvl2pPr>
            <a:lvl3pPr>
              <a:defRPr>
                <a:solidFill>
                  <a:srgbClr val="5E7076"/>
                </a:solidFill>
              </a:defRPr>
            </a:lvl3pPr>
            <a:lvl4pPr>
              <a:defRPr>
                <a:solidFill>
                  <a:srgbClr val="5E7076"/>
                </a:solidFill>
              </a:defRPr>
            </a:lvl4pPr>
            <a:lvl5pPr>
              <a:defRPr>
                <a:solidFill>
                  <a:srgbClr val="5E7076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2"/>
          <p:cNvSpPr>
            <a:spLocks noGrp="1"/>
          </p:cNvSpPr>
          <p:nvPr>
            <p:ph sz="half" idx="10"/>
          </p:nvPr>
        </p:nvSpPr>
        <p:spPr>
          <a:xfrm>
            <a:off x="457200" y="2060848"/>
            <a:ext cx="8219256" cy="4065315"/>
          </a:xfrm>
        </p:spPr>
        <p:txBody>
          <a:bodyPr/>
          <a:lstStyle>
            <a:lvl1pPr marL="0" indent="0">
              <a:buNone/>
              <a:defRPr sz="2800" b="1">
                <a:solidFill>
                  <a:srgbClr val="5E7076"/>
                </a:solidFill>
              </a:defRPr>
            </a:lvl1pPr>
            <a:lvl2pPr>
              <a:defRPr sz="2400">
                <a:solidFill>
                  <a:srgbClr val="5E7076"/>
                </a:solidFill>
              </a:defRPr>
            </a:lvl2pPr>
            <a:lvl3pPr>
              <a:defRPr sz="2000">
                <a:solidFill>
                  <a:srgbClr val="5E7076"/>
                </a:solidFill>
              </a:defRPr>
            </a:lvl3pPr>
            <a:lvl4pPr>
              <a:defRPr sz="1800">
                <a:solidFill>
                  <a:srgbClr val="5E7076"/>
                </a:solidFill>
              </a:defRPr>
            </a:lvl4pPr>
            <a:lvl5pPr>
              <a:defRPr sz="1800">
                <a:solidFill>
                  <a:srgbClr val="5E707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направл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6"/>
          <p:cNvSpPr/>
          <p:nvPr userDrawn="1"/>
        </p:nvSpPr>
        <p:spPr>
          <a:xfrm>
            <a:off x="323850" y="1412875"/>
            <a:ext cx="8351838" cy="360363"/>
          </a:xfrm>
          <a:prstGeom prst="rect">
            <a:avLst/>
          </a:prstGeom>
          <a:solidFill>
            <a:srgbClr val="61C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7"/>
          <p:cNvSpPr/>
          <p:nvPr userDrawn="1"/>
        </p:nvSpPr>
        <p:spPr>
          <a:xfrm>
            <a:off x="325438" y="1844675"/>
            <a:ext cx="8353425" cy="360363"/>
          </a:xfrm>
          <a:prstGeom prst="rect">
            <a:avLst/>
          </a:prstGeom>
          <a:solidFill>
            <a:srgbClr val="8919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9"/>
          <p:cNvSpPr/>
          <p:nvPr userDrawn="1"/>
        </p:nvSpPr>
        <p:spPr>
          <a:xfrm>
            <a:off x="322263" y="2316163"/>
            <a:ext cx="8353425" cy="360362"/>
          </a:xfrm>
          <a:prstGeom prst="rect">
            <a:avLst/>
          </a:prstGeom>
          <a:solidFill>
            <a:srgbClr val="008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1"/>
          <p:cNvSpPr/>
          <p:nvPr userDrawn="1"/>
        </p:nvSpPr>
        <p:spPr>
          <a:xfrm>
            <a:off x="338138" y="2819400"/>
            <a:ext cx="8353425" cy="36036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3"/>
          <p:cNvSpPr/>
          <p:nvPr userDrawn="1"/>
        </p:nvSpPr>
        <p:spPr>
          <a:xfrm>
            <a:off x="327025" y="3324225"/>
            <a:ext cx="8353425" cy="3603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5"/>
          <p:cNvSpPr/>
          <p:nvPr userDrawn="1"/>
        </p:nvSpPr>
        <p:spPr>
          <a:xfrm>
            <a:off x="331788" y="3827463"/>
            <a:ext cx="8351837" cy="360362"/>
          </a:xfrm>
          <a:prstGeom prst="rect">
            <a:avLst/>
          </a:prstGeom>
          <a:solidFill>
            <a:srgbClr val="CA6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445771"/>
            <a:ext cx="7772400" cy="329828"/>
          </a:xfr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3"/>
          </p:nvPr>
        </p:nvSpPr>
        <p:spPr>
          <a:xfrm>
            <a:off x="398206" y="1877819"/>
            <a:ext cx="7772400" cy="329828"/>
          </a:xfr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Текст 2"/>
          <p:cNvSpPr>
            <a:spLocks noGrp="1"/>
          </p:cNvSpPr>
          <p:nvPr>
            <p:ph type="body" idx="14"/>
          </p:nvPr>
        </p:nvSpPr>
        <p:spPr>
          <a:xfrm>
            <a:off x="394305" y="2348880"/>
            <a:ext cx="7772400" cy="329828"/>
          </a:xfr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5"/>
          </p:nvPr>
        </p:nvSpPr>
        <p:spPr>
          <a:xfrm>
            <a:off x="410216" y="2852936"/>
            <a:ext cx="7772400" cy="329828"/>
          </a:xfr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5" name="Текст 2"/>
          <p:cNvSpPr>
            <a:spLocks noGrp="1"/>
          </p:cNvSpPr>
          <p:nvPr>
            <p:ph type="body" idx="16"/>
          </p:nvPr>
        </p:nvSpPr>
        <p:spPr>
          <a:xfrm>
            <a:off x="399640" y="3356992"/>
            <a:ext cx="7772400" cy="329828"/>
          </a:xfr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7" name="Текст 2"/>
          <p:cNvSpPr>
            <a:spLocks noGrp="1"/>
          </p:cNvSpPr>
          <p:nvPr>
            <p:ph type="body" idx="17"/>
          </p:nvPr>
        </p:nvSpPr>
        <p:spPr>
          <a:xfrm>
            <a:off x="403093" y="3861048"/>
            <a:ext cx="7772400" cy="329828"/>
          </a:xfr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6056" y="1600201"/>
            <a:ext cx="3610744" cy="319695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2792" cy="597744"/>
          </a:xfrm>
        </p:spPr>
        <p:txBody>
          <a:bodyPr anchor="ctr">
            <a:normAutofit/>
          </a:bodyPr>
          <a:lstStyle>
            <a:lvl1pPr marL="0" indent="0" algn="l">
              <a:buNone/>
              <a:defRPr sz="3200" b="1">
                <a:solidFill>
                  <a:srgbClr val="5E707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0"/>
          </p:nvPr>
        </p:nvSpPr>
        <p:spPr>
          <a:xfrm>
            <a:off x="457200" y="2204864"/>
            <a:ext cx="4474840" cy="3816424"/>
          </a:xfrm>
        </p:spPr>
        <p:txBody>
          <a:bodyPr>
            <a:normAutofit/>
          </a:bodyPr>
          <a:lstStyle>
            <a:lvl1pPr marL="0" indent="0" algn="l">
              <a:buNone/>
              <a:defRPr sz="3200" b="0">
                <a:solidFill>
                  <a:srgbClr val="5E707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8291264" cy="3334047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>
                <a:solidFill>
                  <a:srgbClr val="5E707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A670AE-E9EA-401D-BD04-1AFAA46433AB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B74C15-3D4D-4F6C-90C2-CD6E206EC4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vo.graduate.edu.ru/passport" TargetMode="External"/><Relationship Id="rId2" Type="http://schemas.openxmlformats.org/officeDocument/2006/relationships/hyperlink" Target="http://edu.spbu.ru/stazhirovki-i-konkursy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8313" y="2781300"/>
            <a:ext cx="7772400" cy="1470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О  ТРУДОУСТРОЙСТВЕ ВЫПУСКНИКОВ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27988" y="981075"/>
            <a:ext cx="936625" cy="647700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1</a:t>
            </a:r>
            <a:r>
              <a:rPr lang="en-US" dirty="0" smtClean="0"/>
              <a:t>8</a:t>
            </a:r>
            <a:r>
              <a:rPr lang="ru-RU" dirty="0" smtClean="0"/>
              <a:t>.092017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288" y="1052513"/>
            <a:ext cx="8291512" cy="1081087"/>
          </a:xfrm>
        </p:spPr>
        <p:txBody>
          <a:bodyPr>
            <a:normAutofit/>
          </a:bodyPr>
          <a:lstStyle/>
          <a:p>
            <a:pPr indent="450850" algn="ctr">
              <a:lnSpc>
                <a:spcPct val="80000"/>
              </a:lnSpc>
              <a:spcBef>
                <a:spcPct val="0"/>
              </a:spcBef>
            </a:pPr>
            <a:r>
              <a:rPr lang="ru-RU" altLang="ru-RU" sz="2500" cap="none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Методика и основные задачи мониторинга </a:t>
            </a:r>
          </a:p>
          <a:p>
            <a:pPr indent="450850" algn="ctr">
              <a:lnSpc>
                <a:spcPct val="80000"/>
              </a:lnSpc>
              <a:spcBef>
                <a:spcPct val="0"/>
              </a:spcBef>
            </a:pPr>
            <a:r>
              <a:rPr lang="ru-RU" altLang="ru-RU" sz="2500" cap="none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трудоустройства выпускников </a:t>
            </a:r>
            <a:endParaRPr lang="ru-RU" altLang="ru-RU" sz="600" b="0" cap="none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indent="450850" algn="ctr">
              <a:lnSpc>
                <a:spcPct val="80000"/>
              </a:lnSpc>
              <a:spcBef>
                <a:spcPct val="0"/>
              </a:spcBef>
            </a:pPr>
            <a:r>
              <a:rPr lang="ru-RU" altLang="ru-RU" sz="2500" cap="none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портале Министерства образования и науки РФ</a:t>
            </a:r>
            <a:endParaRPr lang="ru-RU" altLang="ru-RU" sz="3100" b="0" cap="none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indent="450850">
              <a:lnSpc>
                <a:spcPct val="80000"/>
              </a:lnSpc>
            </a:pPr>
            <a:endParaRPr lang="ru-RU" sz="2500" cap="none" smtClean="0">
              <a:solidFill>
                <a:srgbClr val="953735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0"/>
          </p:nvPr>
        </p:nvSpPr>
        <p:spPr>
          <a:xfrm>
            <a:off x="395288" y="2133600"/>
            <a:ext cx="8208962" cy="424815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Заполнение Федерального реестра документов об образовании (ФРДО) </a:t>
            </a:r>
          </a:p>
          <a:p>
            <a:pPr indent="450215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образовательные организации обязаны заносить информацию о выданных документах об образовании в Федеральный реестр документов об образовании и (или) квалификации (далее, ФИС ФРДО).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первом этапе </a:t>
            </a:r>
            <a:r>
              <a:rPr lang="ru-RU" sz="1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Рособрнадзором</a:t>
            </a: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отбираются сведения о выданных документах об образовании с информацией по выпускникам (фамилия, имя, отчество, дата рождения, пол).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Предоставленные сведения проверяются 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Рособрнадзором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 исключаются данные по следующим категориям:</a:t>
            </a:r>
          </a:p>
          <a:p>
            <a:pPr marL="342900" indent="-342900" algn="just" fontAlgn="auto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выпускники, продолжившие обучение (по сведениям ФИС ГИА и Приема);</a:t>
            </a:r>
          </a:p>
          <a:p>
            <a:pPr marL="342900" indent="-342900" algn="just" fontAlgn="auto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выпускники зарубежных образовательных организаций;</a:t>
            </a:r>
          </a:p>
          <a:p>
            <a:pPr marL="342900" indent="-342900" algn="just" fontAlgn="auto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выпускники, являющиеся иностранными гражданами и лицами без гражданства;</a:t>
            </a:r>
          </a:p>
          <a:p>
            <a:pPr marL="342900" indent="-342900" algn="just" fontAlgn="auto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выпускники, программ дополнительного образования.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проверки данные группируются в пакеты по набору признаков: образовательная организация, год выпуска, направление подготовки или специальности, квалификация, пол, гражданство, форма обучения, первое высшее образование.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6477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0"/>
          </p:nvPr>
        </p:nvSpPr>
        <p:spPr>
          <a:xfrm>
            <a:off x="323850" y="1052513"/>
            <a:ext cx="8351838" cy="5400675"/>
          </a:xfrm>
          <a:solidFill>
            <a:schemeClr val="tx2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Направление обезличенного запроса в Пенсионный Фонд России (ПФР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Определение статистических сведений по выпускникам 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Пенсионный </a:t>
            </a: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России выявляет выпускников с ошибочной датой рождения, после чего по каждому пакету определяются первичные количественные показатели, определяемые в период всего календарного года, следующего за годом выпуска: 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неоднозначно найденных СНИЛС (в виду наличия «двойников», а также отсутствия отчества или даты рождения</a:t>
            </a:r>
            <a:r>
              <a:rPr lang="ru-RU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Количество </a:t>
            </a: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ненайденных СНИЛС (т.е. выпускники, не зарегистрированные в пенсионной системе РФ</a:t>
            </a:r>
            <a:r>
              <a:rPr lang="ru-RU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Количество </a:t>
            </a: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однозначно найденных СНИЛС (т.е. выпускники, зарегистрированные в пенсионной системе РФ</a:t>
            </a:r>
            <a:r>
              <a:rPr lang="ru-RU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Среди </a:t>
            </a: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этой группы выпускников определяется число трудоустроенных, число действующих индивидуальных предпринимателей и средняя сумма выплат выпускникам в региональном разрезе.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Расчет доли трудоустройства 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четвертом этапе проводится расчет разных показателей: доля трудоустройства, средняя сумма выплат выпускникам, средний возраст для каждой образовательной организации. Рассчитанное значение доли трудоустройства округляется по математическим правилам к середине интервала [-2,5%;+2,5%) с целью обеспечения корректности сравнения образовательных организаций с пороговым значением доли трудоустройства по федеральным округам. Помимо этого, проводится детальный анализ полученных от Пенсионного фонда данных.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200" cap="all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27" name="Group 87"/>
          <p:cNvGraphicFramePr>
            <a:graphicFrameLocks noGrp="1"/>
          </p:cNvGraphicFramePr>
          <p:nvPr/>
        </p:nvGraphicFramePr>
        <p:xfrm>
          <a:off x="390525" y="2636838"/>
          <a:ext cx="8291513" cy="3884615"/>
        </p:xfrm>
        <a:graphic>
          <a:graphicData uri="http://schemas.openxmlformats.org/drawingml/2006/table">
            <a:tbl>
              <a:tblPr/>
              <a:tblGrid>
                <a:gridCol w="654050"/>
                <a:gridCol w="1314450"/>
                <a:gridCol w="1009650"/>
                <a:gridCol w="725488"/>
                <a:gridCol w="944562"/>
                <a:gridCol w="1235075"/>
                <a:gridCol w="1235075"/>
                <a:gridCol w="1173163"/>
              </a:tblGrid>
              <a:tr h="1146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уровень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Основная образовательная программа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Количество выпускников, допущенных к обработке (чел.)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Доля трудоустройства (%)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Количество договоров об организации практики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Темы ВКР, предложенные работодателями, %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Совет образовательной программы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Согласие на размещение в Репозитории СПбГУ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(бак)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Химия, физика и механика материалов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67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есть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(бак)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Картография и геоинформатика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67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26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(бак)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Бизнес-информатика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67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108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есть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43%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(бак)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Химия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нет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32%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(бак)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Религиоведение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есть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33%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(бак)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Реставрация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100%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(бак)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Музыкально-инструментальное искусство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25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100%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10324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468313" y="3611563"/>
            <a:ext cx="184150" cy="693737"/>
          </a:xfrm>
        </p:spPr>
        <p:txBody>
          <a:bodyPr wrap="none" tIns="152352" bIns="0">
            <a:spAutoFit/>
          </a:bodyPr>
          <a:lstStyle/>
          <a:p>
            <a:pPr algn="l" eaLnBrk="0" hangingPunct="0">
              <a:spcBef>
                <a:spcPct val="0"/>
              </a:spcBef>
              <a:buFontTx/>
              <a:buNone/>
            </a:pPr>
            <a:r>
              <a:rPr lang="ru-RU" altLang="ja-JP" sz="1100" b="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/>
            </a:r>
            <a:br>
              <a:rPr lang="ru-RU" altLang="ja-JP" sz="1100" b="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</a:br>
            <a:endParaRPr lang="ru-RU" altLang="ja-JP" sz="600" b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 eaLnBrk="0" hangingPunct="0">
              <a:spcBef>
                <a:spcPct val="0"/>
              </a:spcBef>
              <a:buFontTx/>
              <a:buNone/>
            </a:pPr>
            <a:endParaRPr lang="ru-RU" altLang="ja-JP" sz="1800" b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0325" name="Прямоугольник 4"/>
          <p:cNvSpPr>
            <a:spLocks noChangeArrowheads="1"/>
          </p:cNvSpPr>
          <p:nvPr/>
        </p:nvSpPr>
        <p:spPr bwMode="auto">
          <a:xfrm>
            <a:off x="468313" y="981075"/>
            <a:ext cx="8135937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ja-JP" b="1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РЕЗУЛЬТАТЫ ТРУДОУСТРОЙСТВА ВЫПУСКНИКОВ СПБГУ 2016 ГОДА </a:t>
            </a:r>
            <a:r>
              <a:rPr lang="ru-RU" altLang="ja-JP" b="1">
                <a:solidFill>
                  <a:srgbClr val="C00000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ПОСЛЕДНИЕ ПОЗИЦИИ РЕЙТИНГА ПО РЕЗУЛЬТАТАМ ТРУДОУСТРОЙСТВА</a:t>
            </a:r>
            <a:r>
              <a:rPr lang="en-US" altLang="ja-JP" b="1">
                <a:solidFill>
                  <a:srgbClr val="C00000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 </a:t>
            </a:r>
          </a:p>
          <a:p>
            <a:pPr algn="ctr"/>
            <a:r>
              <a:rPr lang="en-US" altLang="ja-JP" b="1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(</a:t>
            </a:r>
            <a:r>
              <a:rPr lang="ru-RU">
                <a:latin typeface="Calibri" pitchFamily="34" charset="0"/>
                <a:ea typeface="MS Gothic" pitchFamily="49" charset="-128"/>
                <a:cs typeface="Times New Roman" pitchFamily="18" charset="0"/>
              </a:rPr>
              <a:t>в рейтинге от СПбГУ представлены 123 специальности и направления</a:t>
            </a:r>
            <a:r>
              <a:rPr lang="en-US">
                <a:latin typeface="Calibri" pitchFamily="34" charset="0"/>
                <a:ea typeface="MS Gothic" pitchFamily="49" charset="-128"/>
                <a:cs typeface="Times New Roman" pitchFamily="18" charset="0"/>
              </a:rPr>
              <a:t>)</a:t>
            </a:r>
            <a:r>
              <a:rPr lang="ru-RU">
                <a:latin typeface="Calibri" pitchFamily="34" charset="0"/>
                <a:ea typeface="MS Gothic" pitchFamily="49" charset="-128"/>
                <a:cs typeface="Times New Roman" pitchFamily="18" charset="0"/>
              </a:rPr>
              <a:t>  </a:t>
            </a:r>
            <a:endParaRPr lang="ru-RU" altLang="ja-JP" b="1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  <a:p>
            <a:pPr algn="ctr" eaLnBrk="0" hangingPunct="0"/>
            <a:r>
              <a:rPr lang="ru-RU" altLang="ja-JP">
                <a:cs typeface="Times New Roman" pitchFamily="18" charset="0"/>
              </a:rPr>
              <a:t>7 программ с количеством обучающихся менее 10 человек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51" name="Group 87"/>
          <p:cNvGraphicFramePr>
            <a:graphicFrameLocks noGrp="1"/>
          </p:cNvGraphicFramePr>
          <p:nvPr>
            <p:ph sz="half" idx="10"/>
            <p:extLst>
              <p:ext uri="{D42A27DB-BD31-4B8C-83A1-F6EECF244321}">
                <p14:modId xmlns:p14="http://schemas.microsoft.com/office/powerpoint/2010/main" val="1079120353"/>
              </p:ext>
            </p:extLst>
          </p:nvPr>
        </p:nvGraphicFramePr>
        <p:xfrm>
          <a:off x="539750" y="2060575"/>
          <a:ext cx="8243888" cy="4178301"/>
        </p:xfrm>
        <a:graphic>
          <a:graphicData uri="http://schemas.openxmlformats.org/drawingml/2006/table">
            <a:tbl>
              <a:tblPr/>
              <a:tblGrid>
                <a:gridCol w="706438"/>
                <a:gridCol w="1354137"/>
                <a:gridCol w="1079500"/>
                <a:gridCol w="857250"/>
                <a:gridCol w="984250"/>
                <a:gridCol w="1228725"/>
                <a:gridCol w="1093788"/>
                <a:gridCol w="939800"/>
              </a:tblGrid>
              <a:tr h="931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уровень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Основная образовательная программа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Количество выпускников, допущенных к обработке (чел.)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Доля трудоустройства (%)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Количество договоров об организации практики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Темы ВКР, предложенные работодателями, %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Совет образовательной программы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Согласие на размещение в Репозитории СПбГУ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(бак)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Фундаментальная информатика и информационные технологии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57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14 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75%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(бак)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Конфликтология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57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есть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63%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(бак)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Биология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25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56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 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35%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19%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(бак)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Лингвистика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127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56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15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85%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(бак)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Международные отношения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99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56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99%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(бак)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Востоковедение и африканистика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38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93%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6528" marR="6652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(бак)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Физика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47%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62%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422" marR="6842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11348" name="Rectangle 1"/>
          <p:cNvSpPr>
            <a:spLocks noChangeArrowheads="1"/>
          </p:cNvSpPr>
          <p:nvPr/>
        </p:nvSpPr>
        <p:spPr bwMode="auto">
          <a:xfrm>
            <a:off x="574675" y="1628775"/>
            <a:ext cx="1841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152352" bIns="0" anchor="ctr">
            <a:spAutoFit/>
          </a:bodyPr>
          <a:lstStyle/>
          <a:p>
            <a:pPr eaLnBrk="0" hangingPunct="0"/>
            <a:r>
              <a:rPr lang="ru-RU" altLang="ja-JP" sz="1100">
                <a:cs typeface="Times New Roman" pitchFamily="18" charset="0"/>
              </a:rPr>
              <a:t/>
            </a:r>
            <a:br>
              <a:rPr lang="ru-RU" altLang="ja-JP" sz="1100">
                <a:cs typeface="Times New Roman" pitchFamily="18" charset="0"/>
              </a:rPr>
            </a:br>
            <a:endParaRPr lang="ru-RU" altLang="ja-JP" sz="600"/>
          </a:p>
          <a:p>
            <a:pPr eaLnBrk="0" hangingPunct="0"/>
            <a:endParaRPr lang="ru-RU" altLang="ja-JP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74675" y="981075"/>
            <a:ext cx="8242300" cy="933450"/>
          </a:xfr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altLang="ja-JP" sz="1800" cap="none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РЕЗУЛЬТАТЫ ТРУДОУСТРОЙСТВА ВЫПУСКНИКОВ СПБГУ 2016 ГОДА </a:t>
            </a:r>
            <a:endParaRPr lang="da-DK" altLang="ja-JP" sz="1800" cap="none" smtClean="0">
              <a:solidFill>
                <a:srgbClr val="000000"/>
              </a:solidFill>
              <a:latin typeface="Arial" charset="0"/>
              <a:ea typeface="MS Gothic" pitchFamily="49" charset="-128"/>
              <a:cs typeface="Times New Roman" pitchFamily="18" charset="0"/>
            </a:endParaRPr>
          </a:p>
          <a:p>
            <a:pPr algn="ctr" eaLnBrk="0" hangingPunct="0">
              <a:spcBef>
                <a:spcPct val="0"/>
              </a:spcBef>
            </a:pPr>
            <a:r>
              <a:rPr lang="ru-RU" altLang="ja-JP" sz="1600" cap="none" smtClean="0">
                <a:solidFill>
                  <a:srgbClr val="C00000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ПОСЛЕДНИЕ ПОЗИЦИИ РЕЙТИНГА ПО РЕЗУЛЬТАТАМ ТРУДОУСТРОЙСТВА</a:t>
            </a:r>
          </a:p>
          <a:p>
            <a:pPr algn="ctr" eaLnBrk="0" hangingPunct="0">
              <a:spcBef>
                <a:spcPct val="0"/>
              </a:spcBef>
            </a:pPr>
            <a:r>
              <a:rPr lang="ru-RU" altLang="ja-JP" sz="1800" b="0" cap="none" smtClean="0">
                <a:solidFill>
                  <a:srgbClr val="000000"/>
                </a:solidFill>
                <a:latin typeface="Arial" charset="0"/>
                <a:cs typeface="Arial" charset="0"/>
              </a:rPr>
              <a:t>7 программ с количеством обучающихся более 10 человек</a:t>
            </a:r>
          </a:p>
          <a:p>
            <a:endParaRPr lang="ru-RU" cap="none" smtClean="0">
              <a:solidFill>
                <a:srgbClr val="953735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288" y="1052513"/>
            <a:ext cx="8302625" cy="863600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tabLst>
                <a:tab pos="449263" algn="l"/>
              </a:tabLst>
            </a:pPr>
            <a:r>
              <a:rPr lang="da-DK" altLang="ru-RU" sz="1600" cap="none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Предложения директоров и деканов по совершенствованию работы,</a:t>
            </a:r>
            <a:endParaRPr lang="ru-RU" altLang="ru-RU" sz="1600" b="0" cap="none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 eaLnBrk="0" hangingPunct="0">
              <a:lnSpc>
                <a:spcPct val="80000"/>
              </a:lnSpc>
              <a:spcBef>
                <a:spcPct val="0"/>
              </a:spcBef>
              <a:tabLst>
                <a:tab pos="449263" algn="l"/>
              </a:tabLst>
            </a:pPr>
            <a:r>
              <a:rPr lang="da-DK" altLang="ru-RU" sz="1600" cap="none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направленной на повышение процента трудоустройства выпускников Университета</a:t>
            </a:r>
            <a:endParaRPr lang="ru-RU" altLang="ru-RU" sz="1600" b="0" cap="none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 eaLnBrk="0" hangingPunct="0">
              <a:lnSpc>
                <a:spcPct val="80000"/>
              </a:lnSpc>
              <a:spcBef>
                <a:spcPct val="0"/>
              </a:spcBef>
              <a:tabLst>
                <a:tab pos="449263" algn="l"/>
              </a:tabLst>
            </a:pPr>
            <a:r>
              <a:rPr lang="da-DK" altLang="ru-RU" sz="1600" cap="none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рамках РК № 09/1-01-379)</a:t>
            </a:r>
            <a:endParaRPr lang="ru-RU" altLang="ru-RU" sz="1600" b="0" cap="none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0" hangingPunct="0">
              <a:lnSpc>
                <a:spcPct val="80000"/>
              </a:lnSpc>
              <a:spcBef>
                <a:spcPct val="0"/>
              </a:spcBef>
              <a:tabLst>
                <a:tab pos="449263" algn="l"/>
              </a:tabLst>
            </a:pPr>
            <a:endParaRPr lang="ru-RU" altLang="ru-RU" sz="1600" b="0" cap="none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80000"/>
              </a:lnSpc>
              <a:spcBef>
                <a:spcPct val="0"/>
              </a:spcBef>
              <a:tabLst>
                <a:tab pos="449263" algn="l"/>
              </a:tabLst>
            </a:pPr>
            <a:endParaRPr lang="ru-RU" altLang="ru-RU" sz="1600" b="0" cap="none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tabLst>
                <a:tab pos="449263" algn="l"/>
              </a:tabLst>
            </a:pPr>
            <a:endParaRPr lang="ru-RU" sz="800" cap="none" smtClean="0">
              <a:solidFill>
                <a:srgbClr val="953735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0"/>
          </p:nvPr>
        </p:nvGraphicFramePr>
        <p:xfrm>
          <a:off x="468313" y="1844675"/>
          <a:ext cx="8276212" cy="46198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1117"/>
                <a:gridCol w="3606773"/>
                <a:gridCol w="4348322"/>
              </a:tblGrid>
              <a:tr h="547621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</a:rPr>
                        <a:t>№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</a:rPr>
                        <a:t>Предложения директоров и деканов </a:t>
                      </a:r>
                      <a:r>
                        <a:rPr lang="ru-RU" sz="1100" dirty="0" smtClean="0">
                          <a:effectLst/>
                        </a:rPr>
                        <a:t>по </a:t>
                      </a:r>
                      <a:r>
                        <a:rPr lang="da-DK" sz="1100" dirty="0" smtClean="0">
                          <a:effectLst/>
                        </a:rPr>
                        <a:t>основны</a:t>
                      </a:r>
                      <a:r>
                        <a:rPr lang="ru-RU" sz="1100" dirty="0" smtClean="0">
                          <a:effectLst/>
                        </a:rPr>
                        <a:t>м</a:t>
                      </a:r>
                      <a:r>
                        <a:rPr lang="da-DK" sz="1100" dirty="0" smtClean="0">
                          <a:effectLst/>
                        </a:rPr>
                        <a:t> направления</a:t>
                      </a:r>
                      <a:r>
                        <a:rPr lang="ru-RU" sz="1100" dirty="0" smtClean="0">
                          <a:effectLst/>
                        </a:rPr>
                        <a:t>м</a:t>
                      </a:r>
                      <a:r>
                        <a:rPr lang="da-DK" sz="1100" dirty="0" smtClean="0">
                          <a:effectLst/>
                        </a:rPr>
                        <a:t> </a:t>
                      </a:r>
                      <a:r>
                        <a:rPr lang="da-DK" sz="1100" dirty="0">
                          <a:effectLst/>
                        </a:rPr>
                        <a:t>работы / </a:t>
                      </a:r>
                      <a:r>
                        <a:rPr lang="da-DK" sz="1100" dirty="0" smtClean="0">
                          <a:effectLst/>
                        </a:rPr>
                        <a:t>мероприятия</a:t>
                      </a:r>
                      <a:r>
                        <a:rPr lang="ru-RU" sz="1100" dirty="0" smtClean="0">
                          <a:effectLst/>
                        </a:rPr>
                        <a:t>м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</a:rPr>
                        <a:t>Как реализуется направление в настоящее время в Университете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</a:tr>
              <a:tr h="73016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</a:rPr>
                        <a:t>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</a:rPr>
                        <a:t>Привлечение работодателей к реализации основных образовательных программ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  <a:tc>
                  <a:txBody>
                    <a:bodyPr/>
                    <a:lstStyle/>
                    <a:p>
                      <a:pPr marL="342900" lvl="0" indent="-342900" algn="just" hangingPunct="1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49580" algn="l"/>
                        </a:tabLst>
                      </a:pPr>
                      <a:r>
                        <a:rPr lang="da-DK" sz="1100">
                          <a:effectLst/>
                        </a:rPr>
                        <a:t>Советы образовательных программ;</a:t>
                      </a:r>
                      <a:endParaRPr lang="ru-RU" sz="1000">
                        <a:effectLst/>
                      </a:endParaRPr>
                    </a:p>
                    <a:p>
                      <a:pPr marL="342900" lvl="0" indent="-342900" algn="just" hangingPunct="1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290830" algn="l"/>
                          <a:tab pos="867410" algn="l"/>
                          <a:tab pos="1102995" algn="l"/>
                          <a:tab pos="1262380" algn="l"/>
                        </a:tabLst>
                      </a:pPr>
                      <a:r>
                        <a:rPr lang="da-DK" sz="1100">
                          <a:effectLst/>
                        </a:rPr>
                        <a:t>Государственные экзаменационные комиссии;</a:t>
                      </a:r>
                      <a:endParaRPr lang="ru-RU" sz="1000">
                        <a:effectLst/>
                      </a:endParaRPr>
                    </a:p>
                    <a:p>
                      <a:pPr marL="342900" lvl="0" indent="-342900" algn="just" hangingPunct="1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290830" algn="l"/>
                          <a:tab pos="867410" algn="l"/>
                          <a:tab pos="1102995" algn="l"/>
                          <a:tab pos="1262380" algn="l"/>
                        </a:tabLst>
                      </a:pPr>
                      <a:r>
                        <a:rPr lang="da-DK" sz="1100">
                          <a:effectLst/>
                        </a:rPr>
                        <a:t>Клиническая и проектная практика по заказу работодателя;</a:t>
                      </a:r>
                      <a:endParaRPr lang="ru-RU" sz="1000">
                        <a:effectLst/>
                        <a:latin typeface="Cambria"/>
                      </a:endParaRPr>
                    </a:p>
                  </a:txBody>
                  <a:tcPr marL="56293" marR="56293" marT="0" marB="0"/>
                </a:tc>
              </a:tr>
              <a:tr h="564513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Проведение «Ярмарок вакансий», семинаров и презентаций по направлениям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  <a:tc>
                  <a:txBody>
                    <a:bodyPr/>
                    <a:lstStyle/>
                    <a:p>
                      <a:pPr marL="342900" lvl="0" indent="-342900" algn="just" hangingPunct="1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49580" algn="l"/>
                        </a:tabLst>
                      </a:pPr>
                      <a:r>
                        <a:rPr lang="da-DK" sz="1100">
                          <a:effectLst/>
                        </a:rPr>
                        <a:t>День карьеры СПбГУ (ноябрь, апрель);</a:t>
                      </a:r>
                      <a:endParaRPr lang="ru-RU" sz="1000">
                        <a:effectLst/>
                      </a:endParaRPr>
                    </a:p>
                    <a:p>
                      <a:pPr marL="342900" lvl="0" indent="-342900" algn="just" hangingPunct="1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49580" algn="l"/>
                        </a:tabLst>
                      </a:pPr>
                      <a:r>
                        <a:rPr lang="da-DK" sz="1100">
                          <a:effectLst/>
                        </a:rPr>
                        <a:t>Презентации компаний – партнеров, с которыми заключены соглашения о сотрудничестве.</a:t>
                      </a:r>
                      <a:endParaRPr lang="ru-RU" sz="1000">
                        <a:effectLst/>
                        <a:latin typeface="Cambria"/>
                      </a:endParaRPr>
                    </a:p>
                  </a:txBody>
                  <a:tcPr marL="56293" marR="56293" marT="0" marB="0"/>
                </a:tc>
              </a:tr>
              <a:tr h="564513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</a:rPr>
                        <a:t>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Создание в Университете банка вакансий и резюме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  <a:tc>
                  <a:txBody>
                    <a:bodyPr/>
                    <a:lstStyle/>
                    <a:p>
                      <a:pPr marL="342900" lvl="0" indent="-342900" algn="just" hangingPunct="1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228600" algn="l"/>
                          <a:tab pos="449580" algn="l"/>
                        </a:tabLst>
                      </a:pPr>
                      <a:r>
                        <a:rPr lang="da-DK" sz="1100">
                          <a:effectLst/>
                        </a:rPr>
                        <a:t>Информация о предложениях работодателей (вакансии, стажировки) публикуется на портале СПбГУ </a:t>
                      </a:r>
                      <a:r>
                        <a:rPr lang="da-DK" sz="1100" u="sng">
                          <a:effectLst/>
                          <a:hlinkClick r:id="rId2"/>
                        </a:rPr>
                        <a:t>http://edu.spbu.ru/stazhirovki-i-konkursy.html</a:t>
                      </a:r>
                      <a:r>
                        <a:rPr lang="da-DK" sz="1100">
                          <a:effectLst/>
                        </a:rPr>
                        <a:t> 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</a:tr>
              <a:tr h="752683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Обучение студентов современным технологиям поиска работы и трудоустройства (карьерный консалтинг с привлечением профессионалов СПбГУ и внешних экспертов)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  <a:tc>
                  <a:txBody>
                    <a:bodyPr/>
                    <a:lstStyle/>
                    <a:p>
                      <a:pPr marL="342900" lvl="0" indent="-342900" algn="just" hangingPunct="1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228600" algn="l"/>
                          <a:tab pos="449580" algn="l"/>
                        </a:tabLst>
                      </a:pPr>
                      <a:r>
                        <a:rPr lang="da-DK" sz="1100">
                          <a:effectLst/>
                        </a:rPr>
                        <a:t>Психологическая клиника СПбГУ – одно из перспективных направлений работы – карьерный консалтинг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</a:tr>
              <a:tr h="146032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</a:rPr>
                        <a:t>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Мониторинг рынка труда и результатов трудоустройства выпускников 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  <a:tc>
                  <a:txBody>
                    <a:bodyPr/>
                    <a:lstStyle/>
                    <a:p>
                      <a:pPr marL="342900" lvl="0" indent="-342900" algn="just" hangingPunct="1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49580" algn="l"/>
                        </a:tabLst>
                      </a:pPr>
                      <a:r>
                        <a:rPr lang="da-DK" sz="1100" dirty="0">
                          <a:effectLst/>
                        </a:rPr>
                        <a:t>Анкетирование выпускников;</a:t>
                      </a:r>
                      <a:endParaRPr lang="ru-RU" sz="1000" dirty="0">
                        <a:effectLst/>
                      </a:endParaRPr>
                    </a:p>
                    <a:p>
                      <a:pPr marL="342900" lvl="0" indent="-342900" algn="just" hangingPunct="1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49580" algn="l"/>
                        </a:tabLst>
                      </a:pPr>
                      <a:r>
                        <a:rPr lang="da-DK" sz="1100" dirty="0">
                          <a:effectLst/>
                        </a:rPr>
                        <a:t>Данные Министерства образования и науки РФ </a:t>
                      </a:r>
                      <a:r>
                        <a:rPr lang="da-DK" sz="1100" u="sng" dirty="0">
                          <a:effectLst/>
                          <a:hlinkClick r:id="rId3"/>
                        </a:rPr>
                        <a:t>http://vo.graduate.edu.ru/passport#/?slice=1&amp;items=2ac90334174ca409419a8641ff6dedba&amp;year=2014&amp;year_monitoring=2015</a:t>
                      </a:r>
                      <a:r>
                        <a:rPr lang="da-DK" sz="1100" dirty="0">
                          <a:effectLst/>
                        </a:rPr>
                        <a:t> </a:t>
                      </a:r>
                      <a:endParaRPr lang="ru-RU" sz="1000" dirty="0">
                        <a:effectLst/>
                      </a:endParaRPr>
                    </a:p>
                    <a:p>
                      <a:pPr marL="20955" algn="just" hangingPunct="0"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</a:rPr>
                        <a:t>(информация основывается на данных Федерального реестра документов об образовании, Пенсионного фонда и сведениях из статистической формы ВПО-1)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293" marR="56293" marT="0" marB="0"/>
                </a:tc>
              </a:tr>
            </a:tbl>
          </a:graphicData>
        </a:graphic>
      </p:graphicFrame>
      <p:sp>
        <p:nvSpPr>
          <p:cNvPr id="12320" name="Rectangle 1"/>
          <p:cNvSpPr>
            <a:spLocks noChangeArrowheads="1"/>
          </p:cNvSpPr>
          <p:nvPr/>
        </p:nvSpPr>
        <p:spPr bwMode="auto">
          <a:xfrm>
            <a:off x="1255713" y="1728788"/>
            <a:ext cx="18415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tabLst>
                <a:tab pos="449263" algn="l"/>
              </a:tabLst>
            </a:pPr>
            <a:r>
              <a:rPr lang="da-DK" altLang="ru-RU" sz="1300">
                <a:cs typeface="Times New Roman" pitchFamily="18" charset="0"/>
              </a:rPr>
              <a:t/>
            </a:r>
            <a:br>
              <a:rPr lang="da-DK" altLang="ru-RU" sz="1300">
                <a:cs typeface="Times New Roman" pitchFamily="18" charset="0"/>
              </a:rPr>
            </a:br>
            <a:endParaRPr lang="ru-RU" altLang="ru-RU" sz="600"/>
          </a:p>
          <a:p>
            <a:pPr eaLnBrk="0" hangingPunct="0">
              <a:tabLst>
                <a:tab pos="449263" algn="l"/>
              </a:tabLst>
            </a:pPr>
            <a:endParaRPr lang="ru-RU" alt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8313" y="2781300"/>
            <a:ext cx="7772400" cy="1470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35875" y="2781300"/>
            <a:ext cx="1112838" cy="695325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2268538" y="188913"/>
            <a:ext cx="6767512" cy="6477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1" kern="1200">
                <a:solidFill>
                  <a:srgbClr val="5E707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QS Graduate Employability Ranking 2018 </a:t>
            </a:r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/>
        </p:nvGraphicFramePr>
        <p:xfrm>
          <a:off x="457200" y="1268413"/>
          <a:ext cx="8218488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4760"/>
                <a:gridCol w="1724232"/>
                <a:gridCol w="27394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Показатель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В мире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В России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OVERALL SCORE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141-150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Alumni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Outcomes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/>
                        <a:t>34</a:t>
                      </a:r>
                      <a:endParaRPr lang="ru-RU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/>
                        <a:t>2</a:t>
                      </a:r>
                      <a:endParaRPr lang="ru-RU" sz="4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Employer-Student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Connections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/>
                        <a:t>20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/>
                        <a:t>1</a:t>
                      </a:r>
                      <a:endParaRPr lang="ru-RU" sz="6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Employer Reputation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0000"/>
                          </a:solidFill>
                        </a:rPr>
                        <a:t>300+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Graduate Employment 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Rate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121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5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Partnerships with Employers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rgbClr val="FF0000"/>
                          </a:solidFill>
                        </a:rPr>
                        <a:t>200+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/>
        </p:nvGraphicFramePr>
        <p:xfrm>
          <a:off x="468313" y="1268413"/>
          <a:ext cx="8218488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4760"/>
                <a:gridCol w="1724232"/>
                <a:gridCol w="27394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Показатель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В мире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В России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OVERALL SCORE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141-150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Alumni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Outcomes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/>
                        <a:t>34</a:t>
                      </a:r>
                      <a:endParaRPr lang="ru-RU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/>
                        <a:t>2</a:t>
                      </a:r>
                      <a:endParaRPr lang="ru-RU" sz="4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Employer-Student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Connections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/>
                        <a:t>20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/>
                        <a:t>1</a:t>
                      </a:r>
                      <a:endParaRPr lang="ru-RU" sz="6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Employer Reputation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0000"/>
                          </a:solidFill>
                        </a:rPr>
                        <a:t>300+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Graduate Employment 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Rate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121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5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Partnerships with Employers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rgbClr val="FF0000"/>
                          </a:solidFill>
                        </a:rPr>
                        <a:t>200+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 flipV="1">
            <a:off x="468313" y="1196975"/>
            <a:ext cx="8218487" cy="144463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0"/>
          </p:nvPr>
        </p:nvSpPr>
        <p:spPr>
          <a:xfrm>
            <a:off x="323850" y="836613"/>
            <a:ext cx="8424863" cy="561657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fontScale="92500"/>
          </a:bodyPr>
          <a:lstStyle/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tx1"/>
                </a:solidFill>
              </a:rPr>
              <a:t>Успешность трудоустройства выпускников напрямую связана с учетом требований профессиональных стандартов в образовательных программах.</a:t>
            </a:r>
          </a:p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</a:rPr>
              <a:t>	На сегодняшний день утверждено 1080  профессиональных стандартов, из них применительно к </a:t>
            </a:r>
            <a:r>
              <a:rPr lang="ru-RU" smtClean="0">
                <a:solidFill>
                  <a:schemeClr val="tx1"/>
                </a:solidFill>
              </a:rPr>
              <a:t>сфере </a:t>
            </a:r>
            <a:r>
              <a:rPr lang="ru-RU" smtClean="0">
                <a:solidFill>
                  <a:schemeClr val="tx1"/>
                </a:solidFill>
              </a:rPr>
              <a:t>высшего образования </a:t>
            </a:r>
            <a:r>
              <a:rPr lang="ru-RU" dirty="0" smtClean="0">
                <a:solidFill>
                  <a:schemeClr val="tx1"/>
                </a:solidFill>
              </a:rPr>
              <a:t>более 700.</a:t>
            </a:r>
          </a:p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</a:rPr>
              <a:t>	В образовательных программах СПбГУ учтены не более 50% утвержденных </a:t>
            </a:r>
            <a:r>
              <a:rPr lang="ru-RU" dirty="0" err="1" smtClean="0">
                <a:solidFill>
                  <a:schemeClr val="tx1"/>
                </a:solidFill>
              </a:rPr>
              <a:t>проф.стандартов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</a:rPr>
              <a:t>Новые профессиональные стандарты утверждаются постоянно, в связи с чем необходимо проводить регулярный мониторинг и ориентировать на них образовательные программы.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609</Words>
  <Application>Microsoft Office PowerPoint</Application>
  <PresentationFormat>Экран (4:3)</PresentationFormat>
  <Paragraphs>237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О  ТРУДОУСТРОЙСТВЕ ВЫПУСКНИКОВ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DOLOR SIT AMET, CONSECTETUR ADIPISICING ELIT ADIPISICING ELIT</dc:title>
  <dc:creator>Баранова Ольга Владимировна</dc:creator>
  <cp:lastModifiedBy>Соловьева Мария Александровна</cp:lastModifiedBy>
  <cp:revision>38</cp:revision>
  <dcterms:created xsi:type="dcterms:W3CDTF">2015-06-15T10:35:27Z</dcterms:created>
  <dcterms:modified xsi:type="dcterms:W3CDTF">2017-09-19T10:28:42Z</dcterms:modified>
</cp:coreProperties>
</file>